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5" r:id="rId2"/>
    <p:sldId id="258" r:id="rId3"/>
    <p:sldId id="260" r:id="rId4"/>
    <p:sldId id="263" r:id="rId5"/>
    <p:sldId id="299" r:id="rId6"/>
    <p:sldId id="300" r:id="rId7"/>
    <p:sldId id="278" r:id="rId8"/>
    <p:sldId id="302" r:id="rId9"/>
    <p:sldId id="279" r:id="rId10"/>
    <p:sldId id="283" r:id="rId11"/>
    <p:sldId id="296" r:id="rId12"/>
  </p:sldIdLst>
  <p:sldSz cx="9144000" cy="5715000" type="screen16x1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1104" y="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ocuments\ANALIZA\2018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458417038046198"/>
          <c:y val="4.7467191601049868E-2"/>
          <c:w val="0.79199314874373095"/>
          <c:h val="0.93568707137414275"/>
        </c:manualLayout>
      </c:layout>
      <c:pie3DChart>
        <c:varyColors val="1"/>
        <c:ser>
          <c:idx val="0"/>
          <c:order val="0"/>
          <c:explosion val="4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D711-49A3-B223-BE746BFA3DD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D711-49A3-B223-BE746BFA3DD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D711-49A3-B223-BE746BFA3DD4}"/>
              </c:ext>
            </c:extLst>
          </c:dPt>
          <c:dPt>
            <c:idx val="3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D711-49A3-B223-BE746BFA3DD4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1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D711-49A3-B223-BE746BFA3DD4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11-49A3-B223-BE746BFA3DD4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11-49A3-B223-BE746BFA3DD4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chemeClr val="accent6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11-49A3-B223-BE746BFA3DD4}"/>
                </c:ext>
              </c:extLst>
            </c:dLbl>
            <c:dLbl>
              <c:idx val="3"/>
              <c:layout>
                <c:manualLayout>
                  <c:x val="-3.499562554680665E-3"/>
                  <c:y val="-4.32198737911626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rgbClr val="92D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711-49A3-B223-BE746BFA3DD4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sr-Latn-R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711-49A3-B223-BE746BFA3D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spc="0" baseline="0">
                    <a:solidFill>
                      <a:schemeClr val="accent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sr-Latn-R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kadrovi!$K$12:$O$12</c:f>
              <c:strCache>
                <c:ptCount val="5"/>
                <c:pt idx="0">
                  <c:v>VSS</c:v>
                </c:pt>
                <c:pt idx="1">
                  <c:v>VŠS</c:v>
                </c:pt>
                <c:pt idx="2">
                  <c:v>SSS</c:v>
                </c:pt>
                <c:pt idx="3">
                  <c:v>KV</c:v>
                </c:pt>
                <c:pt idx="4">
                  <c:v>NKV</c:v>
                </c:pt>
              </c:strCache>
            </c:strRef>
          </c:cat>
          <c:val>
            <c:numRef>
              <c:f>kadrovi!$K$24:$O$24</c:f>
              <c:numCache>
                <c:formatCode>0.00</c:formatCode>
                <c:ptCount val="5"/>
                <c:pt idx="0">
                  <c:v>20.85308056872038</c:v>
                </c:pt>
                <c:pt idx="1">
                  <c:v>7.109004739336493</c:v>
                </c:pt>
                <c:pt idx="2">
                  <c:v>47.393364928909953</c:v>
                </c:pt>
                <c:pt idx="3">
                  <c:v>5.6872037914691944</c:v>
                </c:pt>
                <c:pt idx="4">
                  <c:v>18.957345971563981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711-49A3-B223-BE746BFA3DD4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49DB1-74F0-4F56-86BC-DA2BE33619BE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E1508-F3DD-4155-98BB-7C463497301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198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F3D68-C392-425A-B03A-1D8E15525476}" type="slidenum">
              <a:rPr lang="hr-HR" smtClean="0"/>
              <a:pPr>
                <a:defRPr/>
              </a:pPr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1777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699116" indent="-268891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075563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505788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1936013" indent="-215113" defTabSz="8694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366239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796464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226689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656914" indent="-215113" algn="ctr" defTabSz="8694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pPr eaLnBrk="1" hangingPunct="1"/>
            <a:fld id="{79F58EC9-6855-44A1-87A2-C3046A8543E0}" type="slidenum">
              <a:rPr lang="hr-HR" smtClean="0">
                <a:latin typeface="Times New Roman" pitchFamily="18" charset="0"/>
              </a:rPr>
              <a:pPr eaLnBrk="1" hangingPunct="1"/>
              <a:t>2</a:t>
            </a:fld>
            <a:endParaRPr lang="hr-HR" dirty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361284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220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97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13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46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814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800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4146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31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797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4111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3998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A0A3-1529-4D8B-A52E-0CF297E684B5}" type="datetimeFigureOut">
              <a:rPr lang="hr-HR" smtClean="0"/>
              <a:t>10.12.2019.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11456-3131-4C65-8ED7-79089049FED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342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685800" y="1775354"/>
            <a:ext cx="7772400" cy="198224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br>
              <a:rPr lang="hr-HR" b="1" dirty="0">
                <a:solidFill>
                  <a:srgbClr val="33CCFF"/>
                </a:solidFill>
                <a:latin typeface="Times New Roman" pitchFamily="18" charset="0"/>
              </a:rPr>
            </a:br>
            <a: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IZVJEŠĆE O POSLOVANJU KOMUNALCA</a:t>
            </a:r>
            <a:b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ZA 2018. GODINU</a:t>
            </a:r>
            <a:br>
              <a:rPr lang="hr-HR" sz="4900" b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</a:br>
            <a:endParaRPr lang="hr-HR" sz="3200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7" descr="komunalac_logo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33" y="396875"/>
            <a:ext cx="3042968" cy="420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918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warp dir="in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468313" y="119063"/>
            <a:ext cx="8189912" cy="81888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>
              <a:defRPr/>
            </a:pP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Bilanca stanja na dan 31.12.2018. </a:t>
            </a:r>
          </a:p>
        </p:txBody>
      </p:sp>
      <p:graphicFrame>
        <p:nvGraphicFramePr>
          <p:cNvPr id="48270" name="Group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808188"/>
              </p:ext>
            </p:extLst>
          </p:nvPr>
        </p:nvGraphicFramePr>
        <p:xfrm>
          <a:off x="1691680" y="1057300"/>
          <a:ext cx="5616624" cy="4102609"/>
        </p:xfrm>
        <a:graphic>
          <a:graphicData uri="http://schemas.openxmlformats.org/drawingml/2006/table">
            <a:tbl>
              <a:tblPr/>
              <a:tblGrid>
                <a:gridCol w="30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645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93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Dugotrajna imovina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277.526.182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271.624.125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14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Kratkotrajna imovina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57.212.943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20.231.907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9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Plaćeni troškovi budućeg razdoblja i obračunati prihodi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171.435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169.286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3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AKTIVA*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334.910.560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292.025.318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14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Izvanbilančni</a:t>
                      </a: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 zapisi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89.817.111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74.268.718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64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Kapital i rezerve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200.182.221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193.445.840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3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Rezerviranja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1.313.794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672459"/>
                  </a:ext>
                </a:extLst>
              </a:tr>
              <a:tr h="26233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Dugoročne obveze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30.692.596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27.669.776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64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Kratkoročne obveze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42.631.550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12.262.860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15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Odgođena plaćanja troškova i prihod budućega razdoblja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60.090.399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58.646.842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43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PASIVA*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334.910.560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292.025.318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14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Izvanbilančni</a:t>
                      </a: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 zapisi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89.817.111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74.268.718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962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8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8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4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ate Placeholder 3"/>
          <p:cNvSpPr txBox="1">
            <a:spLocks noGrp="1"/>
          </p:cNvSpPr>
          <p:nvPr/>
        </p:nvSpPr>
        <p:spPr bwMode="auto">
          <a:xfrm>
            <a:off x="468313" y="5197740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sr-Latn-CS" sz="1400">
              <a:solidFill>
                <a:srgbClr val="96969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51" name="Footer Placeholder 4"/>
          <p:cNvSpPr txBox="1">
            <a:spLocks noGrp="1"/>
          </p:cNvSpPr>
          <p:nvPr/>
        </p:nvSpPr>
        <p:spPr bwMode="auto">
          <a:xfrm>
            <a:off x="3124200" y="5055391"/>
            <a:ext cx="2895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sr-Latn-CS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Slide Number Placeholder 5"/>
          <p:cNvSpPr txBox="1">
            <a:spLocks noGrp="1"/>
          </p:cNvSpPr>
          <p:nvPr/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sr-Latn-CS" sz="1400">
              <a:solidFill>
                <a:srgbClr val="96969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562" y="697260"/>
            <a:ext cx="3902805" cy="4528571"/>
          </a:xfrm>
          <a:prstGeom prst="rect">
            <a:avLst/>
          </a:prstGeom>
        </p:spPr>
      </p:pic>
      <p:pic>
        <p:nvPicPr>
          <p:cNvPr id="9" name="Picture 7" descr="komunalac_logo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99" y="4923329"/>
            <a:ext cx="1418468" cy="26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127019"/>
      </p:ext>
    </p:extLst>
  </p:cSld>
  <p:clrMapOvr>
    <a:masterClrMapping/>
  </p:clrMapOvr>
  <p:transition spd="slow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37345"/>
            <a:ext cx="7772400" cy="54239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hr-HR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Sadržaj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57313"/>
            <a:ext cx="8064500" cy="294034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defTabSz="912813" eaLnBrk="1" hangingPunct="1">
              <a:defRPr/>
            </a:pP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Kadrovi</a:t>
            </a:r>
          </a:p>
          <a:p>
            <a:pPr algn="l" defTabSz="912813" eaLnBrk="1" hangingPunct="1">
              <a:defRPr/>
            </a:pPr>
            <a:r>
              <a:rPr lang="hr-HR" sz="24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Kvantitativni pokazatelji</a:t>
            </a:r>
          </a:p>
          <a:p>
            <a:pPr algn="l" defTabSz="912813" eaLnBrk="1" hangingPunct="1">
              <a:defRPr/>
            </a:pP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Rezultat poslovanja Komunalca u 2018. godini</a:t>
            </a:r>
          </a:p>
          <a:p>
            <a:pPr algn="l" defTabSz="912813" eaLnBrk="1" hangingPunct="1">
              <a:buFont typeface="Wingdings" pitchFamily="2" charset="2"/>
              <a:buNone/>
              <a:defRPr/>
            </a:pPr>
            <a:r>
              <a:rPr lang="hr-HR" sz="2400" b="1" dirty="0">
                <a:solidFill>
                  <a:srgbClr val="7F7F7F"/>
                </a:solidFill>
                <a:latin typeface="Times New Roman" pitchFamily="18" charset="0"/>
                <a:cs typeface="Times New Roman" pitchFamily="18" charset="0"/>
              </a:rPr>
              <a:t>Bilanca</a:t>
            </a:r>
          </a:p>
          <a:p>
            <a:pPr algn="l" defTabSz="912813" eaLnBrk="1" hangingPunct="1">
              <a:defRPr/>
            </a:pPr>
            <a:endParaRPr lang="hr-HR" sz="2400" b="1" dirty="0">
              <a:solidFill>
                <a:srgbClr val="7F7F7F"/>
              </a:solidFill>
            </a:endParaRPr>
          </a:p>
          <a:p>
            <a:pPr algn="l" defTabSz="912813" eaLnBrk="1" hangingPunct="1">
              <a:defRPr/>
            </a:pPr>
            <a:endParaRPr lang="hr-HR" sz="2400" dirty="0">
              <a:solidFill>
                <a:srgbClr val="7F7F7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643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randomBar dir="vert"/>
      </p:transition>
    </mc:Choice>
    <mc:Fallback xmlns=""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" name="Rectangle 143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457730"/>
            <a:ext cx="8229600" cy="110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defTabSz="912813" eaLnBrk="1" hangingPunct="1"/>
            <a: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  <a:t>Udio radnika prema stručnoj spremi na dan </a:t>
            </a:r>
            <a:b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hr-HR" sz="3000" dirty="0">
                <a:solidFill>
                  <a:srgbClr val="0094E0"/>
                </a:solidFill>
                <a:latin typeface="Times New Roman" pitchFamily="18" charset="0"/>
                <a:cs typeface="Times New Roman" pitchFamily="18" charset="0"/>
              </a:rPr>
              <a:t>31.12.2018. godine</a:t>
            </a:r>
          </a:p>
        </p:txBody>
      </p:sp>
      <p:graphicFrame>
        <p:nvGraphicFramePr>
          <p:cNvPr id="5" name="Grafikon 4">
            <a:extLst>
              <a:ext uri="{FF2B5EF4-FFF2-40B4-BE49-F238E27FC236}">
                <a16:creationId xmlns:a16="http://schemas.microsoft.com/office/drawing/2014/main" id="{64F26F74-3855-4358-A8C3-7728C0FB2B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8094344"/>
              </p:ext>
            </p:extLst>
          </p:nvPr>
        </p:nvGraphicFramePr>
        <p:xfrm>
          <a:off x="1691680" y="1566208"/>
          <a:ext cx="5328592" cy="369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03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1236"/>
            <a:ext cx="8229600" cy="84005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defRPr/>
            </a:pP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Kvantitativni pokazatelji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77698"/>
            <a:ext cx="8229600" cy="31194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indent="-341313" algn="l" defTabSz="912813" eaLnBrk="1" hangingPunct="1">
              <a:buFont typeface="Wingdings" pitchFamily="2" charset="2"/>
              <a:buNone/>
            </a:pPr>
            <a:endParaRPr lang="hr-HR" sz="2800" b="1" dirty="0">
              <a:solidFill>
                <a:srgbClr val="0094E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1313" indent="-341313" algn="l" defTabSz="912813" eaLnBrk="1" hangingPunct="1">
              <a:buFont typeface="Wingdings" pitchFamily="2" charset="2"/>
              <a:buNone/>
            </a:pPr>
            <a:r>
              <a:rPr lang="hr-HR" sz="2800" b="1" dirty="0">
                <a:solidFill>
                  <a:srgbClr val="0094E0"/>
                </a:solidFill>
                <a:latin typeface="Times New Roman" pitchFamily="18" charset="0"/>
                <a:ea typeface="+mj-ea"/>
                <a:cs typeface="+mj-cs"/>
              </a:rPr>
              <a:t>Sektor marketing i upravljanje objektima</a:t>
            </a:r>
          </a:p>
          <a:p>
            <a:pPr marL="341313" indent="-341313" algn="l" defTabSz="912813" eaLnBrk="1" hangingPunct="1">
              <a:buFont typeface="Wingdings" pitchFamily="2" charset="2"/>
              <a:buNone/>
            </a:pPr>
            <a:r>
              <a:rPr lang="hr-HR" sz="2800" b="1" dirty="0">
                <a:solidFill>
                  <a:srgbClr val="0094E0"/>
                </a:solidFill>
                <a:latin typeface="Times New Roman" pitchFamily="18" charset="0"/>
                <a:ea typeface="+mj-ea"/>
                <a:cs typeface="+mj-cs"/>
              </a:rPr>
              <a:t>Sektor gospodarenja otpadom</a:t>
            </a:r>
          </a:p>
          <a:p>
            <a:pPr marL="341313" indent="-341313" algn="l" defTabSz="912813" eaLnBrk="1" hangingPunct="1">
              <a:buFont typeface="Wingdings" pitchFamily="2" charset="2"/>
              <a:buNone/>
            </a:pPr>
            <a:endParaRPr lang="hr-HR" sz="2800" b="1" dirty="0">
              <a:solidFill>
                <a:srgbClr val="0094E0"/>
              </a:solidFill>
              <a:latin typeface="Times New Roman" pitchFamily="18" charset="0"/>
              <a:ea typeface="+mj-ea"/>
              <a:cs typeface="+mj-cs"/>
            </a:endParaRPr>
          </a:p>
          <a:p>
            <a:pPr marL="341313" indent="-341313" algn="l" defTabSz="912813" eaLnBrk="1" hangingPunct="1">
              <a:buFont typeface="Wingdings" pitchFamily="2" charset="2"/>
              <a:buNone/>
            </a:pPr>
            <a:endParaRPr lang="hr-HR" sz="2800" b="1" dirty="0">
              <a:solidFill>
                <a:srgbClr val="0094E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0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7345"/>
            <a:ext cx="8229600" cy="71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defTabSz="912813"/>
            <a:r>
              <a:rPr lang="hr-HR" sz="2800" dirty="0">
                <a:solidFill>
                  <a:srgbClr val="0094E0"/>
                </a:solidFill>
                <a:latin typeface="Times New Roman" pitchFamily="18" charset="0"/>
              </a:rPr>
              <a:t>Prodane usluge na bazenima Cerine</a:t>
            </a:r>
          </a:p>
        </p:txBody>
      </p:sp>
      <p:graphicFrame>
        <p:nvGraphicFramePr>
          <p:cNvPr id="83039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97151700"/>
              </p:ext>
            </p:extLst>
          </p:nvPr>
        </p:nvGraphicFramePr>
        <p:xfrm>
          <a:off x="1043608" y="1305873"/>
          <a:ext cx="6912768" cy="2714987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944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Jedinica mjere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Indeks 2018/2017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3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Ulaznice razne 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78.821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67.108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85,14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Aranžmani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3.992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1.860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46,59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Programi vježbanja - ukupno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9.093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9.693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107,70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Zdravstveni programi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11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254,55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  <a:cs typeface="+mn-cs"/>
                        </a:rPr>
                        <a:t>Masaža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660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654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99,09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Sauna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kom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2.897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4.208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145,25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669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Solarij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 min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10.393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9.960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95,83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Pravokutnik 1"/>
          <p:cNvSpPr/>
          <p:nvPr/>
        </p:nvSpPr>
        <p:spPr>
          <a:xfrm>
            <a:off x="971600" y="4153644"/>
            <a:ext cx="72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dirty="0">
                <a:latin typeface="Times New Roman" pitchFamily="18" charset="0"/>
              </a:rPr>
              <a:t>*Napomena: prodane usluge uključuju i usluge na Sportskom odjelu bazena Cerine 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974106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841276"/>
            <a:ext cx="7797552" cy="101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912813" eaLnBrk="1" hangingPunct="1"/>
            <a:r>
              <a:rPr lang="hr-HR" sz="2800" dirty="0">
                <a:solidFill>
                  <a:srgbClr val="0094E0"/>
                </a:solidFill>
                <a:latin typeface="Times New Roman" pitchFamily="18" charset="0"/>
              </a:rPr>
              <a:t>Dom mladih Koprivnica</a:t>
            </a:r>
          </a:p>
        </p:txBody>
      </p:sp>
      <p:graphicFrame>
        <p:nvGraphicFramePr>
          <p:cNvPr id="83039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25722220"/>
              </p:ext>
            </p:extLst>
          </p:nvPr>
        </p:nvGraphicFramePr>
        <p:xfrm>
          <a:off x="971600" y="2034972"/>
          <a:ext cx="7056784" cy="1274130"/>
        </p:xfrm>
        <a:graphic>
          <a:graphicData uri="http://schemas.openxmlformats.org/drawingml/2006/table">
            <a:tbl>
              <a:tblPr/>
              <a:tblGrid>
                <a:gridCol w="3949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5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78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Indeks 2018/2017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Korištenje prostora Doma mladih izraženo u satima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7.732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7.644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98,86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Realizirani programi u Domu mladih</a:t>
                      </a:r>
                      <a:r>
                        <a:rPr kumimoji="0" lang="hr-H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*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99  programa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134  programa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135,35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3505572"/>
            <a:ext cx="8640960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2813"/>
            <a:r>
              <a:rPr lang="hr-HR" sz="1400" dirty="0">
                <a:latin typeface="Times New Roman" pitchFamily="18" charset="0"/>
              </a:rPr>
              <a:t>*Realizirani programi odnose se na koncerte, predstave za djecu i odrasle, izložbe, predavanja, seminare, promocije, radionice i ostalo</a:t>
            </a:r>
          </a:p>
        </p:txBody>
      </p:sp>
    </p:spTree>
    <p:extLst>
      <p:ext uri="{BB962C8B-B14F-4D97-AF65-F5344CB8AC3E}">
        <p14:creationId xmlns:p14="http://schemas.microsoft.com/office/powerpoint/2010/main" val="158067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09228"/>
            <a:ext cx="8229600" cy="101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defTabSz="912813"/>
            <a:r>
              <a:rPr lang="hr-HR" sz="2800" dirty="0">
                <a:solidFill>
                  <a:srgbClr val="0094E0"/>
                </a:solidFill>
                <a:latin typeface="Times New Roman" pitchFamily="18" charset="0"/>
              </a:rPr>
              <a:t>Količine miješanog komunalnog otpada odloženog na odlagalište otpada </a:t>
            </a:r>
            <a:r>
              <a:rPr lang="hr-HR" sz="2800" dirty="0" err="1">
                <a:solidFill>
                  <a:srgbClr val="0094E0"/>
                </a:solidFill>
                <a:latin typeface="Times New Roman" pitchFamily="18" charset="0"/>
              </a:rPr>
              <a:t>Piškornica</a:t>
            </a:r>
            <a:endParaRPr lang="hr-HR" sz="2800" dirty="0">
              <a:solidFill>
                <a:srgbClr val="0094E0"/>
              </a:solidFill>
              <a:latin typeface="Times New Roman" pitchFamily="18" charset="0"/>
            </a:endParaRPr>
          </a:p>
        </p:txBody>
      </p:sp>
      <p:graphicFrame>
        <p:nvGraphicFramePr>
          <p:cNvPr id="83039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357888879"/>
              </p:ext>
            </p:extLst>
          </p:nvPr>
        </p:nvGraphicFramePr>
        <p:xfrm>
          <a:off x="1285875" y="1561356"/>
          <a:ext cx="6572250" cy="3516516"/>
        </p:xfrm>
        <a:graphic>
          <a:graphicData uri="http://schemas.openxmlformats.org/drawingml/2006/table">
            <a:tbl>
              <a:tblPr/>
              <a:tblGrid>
                <a:gridCol w="2305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07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Indeks 2018/2017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Drnje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200,12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216,69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108,28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7260159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Koprivnički </a:t>
                      </a:r>
                      <a:r>
                        <a:rPr kumimoji="0" lang="hr-H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Bregi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245,14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243,48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99,32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929145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Novigrad Podravski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341,24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304,66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89,28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6696774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Molve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257,56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274,90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106,73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2775164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Đelekovec</a:t>
                      </a:r>
                      <a:endParaRPr kumimoji="0" lang="hr-HR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23,87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99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Legrad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28,86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85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Sokolovac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13,78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38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Koprivnica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5.674,75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5.615,30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98,95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2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Ukupno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6.718,81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6.721,53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100,04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84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7544" y="481236"/>
            <a:ext cx="8229600" cy="101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defTabSz="912813"/>
            <a:r>
              <a:rPr lang="hr-HR" sz="2800" dirty="0">
                <a:solidFill>
                  <a:srgbClr val="0094E0"/>
                </a:solidFill>
                <a:latin typeface="Times New Roman" pitchFamily="18" charset="0"/>
              </a:rPr>
              <a:t>Količine otpada prikupljenog na zelenim otocima</a:t>
            </a:r>
          </a:p>
        </p:txBody>
      </p:sp>
      <p:graphicFrame>
        <p:nvGraphicFramePr>
          <p:cNvPr id="83039" name="Group 9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085313"/>
              </p:ext>
            </p:extLst>
          </p:nvPr>
        </p:nvGraphicFramePr>
        <p:xfrm>
          <a:off x="1331640" y="1501225"/>
          <a:ext cx="6212210" cy="2628330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680">
                  <a:extLst>
                    <a:ext uri="{9D8B030D-6E8A-4147-A177-3AD203B41FA5}">
                      <a16:colId xmlns:a16="http://schemas.microsoft.com/office/drawing/2014/main" val="3195864923"/>
                    </a:ext>
                  </a:extLst>
                </a:gridCol>
                <a:gridCol w="118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1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178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Vrsta otpada</a:t>
                      </a:r>
                      <a:endParaRPr kumimoji="0" lang="en-U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Jedinica mjere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Indeks 2018/2017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Plastika – PET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36,540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34,977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95,72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Papir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72,975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89,389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122,49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7428192"/>
                  </a:ext>
                </a:extLst>
              </a:tr>
              <a:tr h="3597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Staklo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109,355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112,252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102,65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7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AL/FE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17,125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19,304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112,72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2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Tekstil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t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6,445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20,406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316,62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563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Ukupno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RS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242,440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276,328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113,98</a:t>
                      </a:r>
                    </a:p>
                  </a:txBody>
                  <a:tcPr marT="38093" marB="380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20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 txBox="1">
            <a:spLocks noGrp="1"/>
          </p:cNvSpPr>
          <p:nvPr/>
        </p:nvSpPr>
        <p:spPr bwMode="auto">
          <a:xfrm>
            <a:off x="468313" y="5197740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5" name="Footer Placeholder 3"/>
          <p:cNvSpPr txBox="1">
            <a:spLocks noGrp="1"/>
          </p:cNvSpPr>
          <p:nvPr/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6" name="Slide Number Placeholder 4"/>
          <p:cNvSpPr txBox="1">
            <a:spLocks noGrp="1"/>
          </p:cNvSpPr>
          <p:nvPr/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endParaRPr lang="en-US" sz="140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lNova Demi Bold" pitchFamily="2" charset="2"/>
            </a:endParaRP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536" y="481236"/>
            <a:ext cx="8229600" cy="107288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l" defTabSz="912813" eaLnBrk="1" hangingPunct="1">
              <a:defRPr/>
            </a:pPr>
            <a:r>
              <a:rPr lang="hr-HR" sz="4000" dirty="0">
                <a:solidFill>
                  <a:srgbClr val="0094E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Rezultat poslovanja Komunalca u 2018. godini</a:t>
            </a:r>
          </a:p>
        </p:txBody>
      </p:sp>
      <p:graphicFrame>
        <p:nvGraphicFramePr>
          <p:cNvPr id="53293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675413"/>
              </p:ext>
            </p:extLst>
          </p:nvPr>
        </p:nvGraphicFramePr>
        <p:xfrm>
          <a:off x="1860550" y="2017407"/>
          <a:ext cx="5422900" cy="1788583"/>
        </p:xfrm>
        <a:graphic>
          <a:graphicData uri="http://schemas.openxmlformats.org/drawingml/2006/table">
            <a:tbl>
              <a:tblPr/>
              <a:tblGrid>
                <a:gridCol w="2232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5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5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365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-106" charset="-128"/>
                      </a:endParaRP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2017. 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2018.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Ukupni prihod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82.228.343,18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50.192.141,41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Ukupni rashod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81.484.293,42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53.224.362,65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40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Dobit / Gubitak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744.049,76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r-Latn-R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-106" charset="-128"/>
                        </a:rPr>
                        <a:t>-3.032.221,24</a:t>
                      </a:r>
                    </a:p>
                  </a:txBody>
                  <a:tcPr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24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347</Words>
  <Application>Microsoft Office PowerPoint</Application>
  <PresentationFormat>Prikaz na zaslonu (16:10)</PresentationFormat>
  <Paragraphs>192</Paragraphs>
  <Slides>11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Book Antiqua</vt:lpstr>
      <vt:lpstr>Calibri</vt:lpstr>
      <vt:lpstr>ColNova Demi Bold</vt:lpstr>
      <vt:lpstr>Times New Roman</vt:lpstr>
      <vt:lpstr>Wingdings</vt:lpstr>
      <vt:lpstr>Tema sustava Office</vt:lpstr>
      <vt:lpstr> IZVJEŠĆE O POSLOVANJU KOMUNALCA ZA 2018. GODINU </vt:lpstr>
      <vt:lpstr>Sadržaj</vt:lpstr>
      <vt:lpstr>Udio radnika prema stručnoj spremi na dan  31.12.2018. godine</vt:lpstr>
      <vt:lpstr>Kvantitativni pokazatelji</vt:lpstr>
      <vt:lpstr>Prodane usluge na bazenima Cerine</vt:lpstr>
      <vt:lpstr>Dom mladih Koprivnica</vt:lpstr>
      <vt:lpstr>Količine miješanog komunalnog otpada odloženog na odlagalište otpada Piškornica</vt:lpstr>
      <vt:lpstr>Količine otpada prikupljenog na zelenim otocima</vt:lpstr>
      <vt:lpstr>Rezultat poslovanja Komunalca u 2018. godini</vt:lpstr>
      <vt:lpstr>Bilanca stanja na dan 31.12.2018.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IZVJEŠĆE O POSLOVANJU ZA 2012. GODINU</dc:title>
  <dc:creator>Dubravka Kalamir</dc:creator>
  <cp:lastModifiedBy>Dubravka Kalamir</cp:lastModifiedBy>
  <cp:revision>166</cp:revision>
  <dcterms:created xsi:type="dcterms:W3CDTF">2013-06-19T11:41:47Z</dcterms:created>
  <dcterms:modified xsi:type="dcterms:W3CDTF">2019-12-10T08:35:39Z</dcterms:modified>
</cp:coreProperties>
</file>